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443" r:id="rId2"/>
    <p:sldId id="435" r:id="rId3"/>
    <p:sldId id="487" r:id="rId4"/>
    <p:sldId id="458" r:id="rId5"/>
    <p:sldId id="450" r:id="rId6"/>
    <p:sldId id="449" r:id="rId7"/>
    <p:sldId id="451" r:id="rId8"/>
    <p:sldId id="359" r:id="rId9"/>
    <p:sldId id="452" r:id="rId10"/>
    <p:sldId id="468" r:id="rId11"/>
    <p:sldId id="377" r:id="rId12"/>
    <p:sldId id="378" r:id="rId13"/>
    <p:sldId id="437" r:id="rId14"/>
    <p:sldId id="469" r:id="rId15"/>
    <p:sldId id="363" r:id="rId16"/>
    <p:sldId id="364" r:id="rId17"/>
    <p:sldId id="365" r:id="rId18"/>
    <p:sldId id="360" r:id="rId19"/>
    <p:sldId id="361" r:id="rId20"/>
    <p:sldId id="453" r:id="rId21"/>
    <p:sldId id="439" r:id="rId22"/>
    <p:sldId id="438" r:id="rId23"/>
    <p:sldId id="366" r:id="rId24"/>
    <p:sldId id="261" r:id="rId25"/>
    <p:sldId id="372" r:id="rId26"/>
    <p:sldId id="483" r:id="rId27"/>
    <p:sldId id="370" r:id="rId28"/>
    <p:sldId id="374" r:id="rId29"/>
    <p:sldId id="375" r:id="rId30"/>
    <p:sldId id="466" r:id="rId31"/>
    <p:sldId id="462" r:id="rId32"/>
    <p:sldId id="459" r:id="rId33"/>
    <p:sldId id="461" r:id="rId34"/>
    <p:sldId id="460" r:id="rId35"/>
    <p:sldId id="473" r:id="rId36"/>
    <p:sldId id="475" r:id="rId37"/>
    <p:sldId id="477" r:id="rId38"/>
    <p:sldId id="442" r:id="rId39"/>
    <p:sldId id="456" r:id="rId40"/>
    <p:sldId id="454" r:id="rId41"/>
    <p:sldId id="457" r:id="rId42"/>
    <p:sldId id="478" r:id="rId43"/>
    <p:sldId id="373" r:id="rId44"/>
    <p:sldId id="481" r:id="rId45"/>
    <p:sldId id="479" r:id="rId46"/>
    <p:sldId id="259" r:id="rId47"/>
    <p:sldId id="447" r:id="rId48"/>
    <p:sldId id="444" r:id="rId49"/>
    <p:sldId id="445" r:id="rId50"/>
    <p:sldId id="446" r:id="rId51"/>
    <p:sldId id="448" r:id="rId52"/>
    <p:sldId id="480" r:id="rId53"/>
    <p:sldId id="482" r:id="rId54"/>
    <p:sldId id="485" r:id="rId55"/>
    <p:sldId id="484" r:id="rId56"/>
    <p:sldId id="465" r:id="rId57"/>
    <p:sldId id="486" r:id="rId58"/>
    <p:sldId id="490" r:id="rId59"/>
    <p:sldId id="489" r:id="rId60"/>
    <p:sldId id="488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6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438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66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765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2193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054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44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29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arxiv.org/abs/1612.0824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8.02002.pdf" TargetMode="External"/><Relationship Id="rId2" Type="http://schemas.openxmlformats.org/officeDocument/2006/relationships/hyperlink" Target="https://arxiv.org/abs/1804.02767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pdf/2112.09747.pdf" TargetMode="External"/><Relationship Id="rId4" Type="http://schemas.openxmlformats.org/officeDocument/2006/relationships/hyperlink" Target="https://arxiv.org/abs/2004.10934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huggingface.co/models?pipeline_tag=object-detection" TargetMode="Externa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08.02002.pdf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remyjordan.me/semantic-segmentation/" TargetMode="External"/><Relationship Id="rId2" Type="http://schemas.openxmlformats.org/officeDocument/2006/relationships/hyperlink" Target="https://arxiv.org/abs/2006.148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8.02002v2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2004.10934" TargetMode="External"/><Relationship Id="rId4" Type="http://schemas.openxmlformats.org/officeDocument/2006/relationships/image" Target="../media/image1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4.10934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2020, 2021,2022, 2023,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– Trade-offs of speed, categories and accuracy 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1716066"/>
            <a:ext cx="4683331" cy="4647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Selection of object detection models has multi-dimensional trade-offs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Less confidence in classification with increasing number of categories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Lower complexity straight-through models are faster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Chose model to meet requirements</a:t>
            </a:r>
          </a:p>
          <a:p>
            <a:pPr>
              <a:spcBef>
                <a:spcPts val="400"/>
              </a:spcBef>
            </a:pP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H="1" flipV="1">
            <a:off x="7565705" y="2962422"/>
            <a:ext cx="2837160" cy="191921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6096000" y="6174297"/>
            <a:ext cx="548431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129608-75E5-4CF9-857E-3562E6585D72}"/>
              </a:ext>
            </a:extLst>
          </p:cNvPr>
          <p:cNvCxnSpPr>
            <a:cxnSpLocks/>
          </p:cNvCxnSpPr>
          <p:nvPr/>
        </p:nvCxnSpPr>
        <p:spPr>
          <a:xfrm flipV="1">
            <a:off x="6096000" y="1897693"/>
            <a:ext cx="0" cy="42766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F5764A-D9B3-492A-8C35-D3DC0C6B6336}"/>
              </a:ext>
            </a:extLst>
          </p:cNvPr>
          <p:cNvSpPr txBox="1"/>
          <p:nvPr/>
        </p:nvSpPr>
        <p:spPr>
          <a:xfrm>
            <a:off x="9225418" y="4881636"/>
            <a:ext cx="2354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Single shot detectors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22256-9E90-4012-BCD6-082310C965CC}"/>
              </a:ext>
            </a:extLst>
          </p:cNvPr>
          <p:cNvSpPr txBox="1"/>
          <p:nvPr/>
        </p:nvSpPr>
        <p:spPr>
          <a:xfrm>
            <a:off x="6966557" y="6174297"/>
            <a:ext cx="4039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frame rate - speed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40FBA-E765-4B3F-85F4-8CA489D7CF6A}"/>
              </a:ext>
            </a:extLst>
          </p:cNvPr>
          <p:cNvSpPr txBox="1"/>
          <p:nvPr/>
        </p:nvSpPr>
        <p:spPr>
          <a:xfrm rot="16200000">
            <a:off x="3635531" y="3829689"/>
            <a:ext cx="4325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number of categories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ADAD08-D768-4708-A39A-2C6D52BE9D03}"/>
              </a:ext>
            </a:extLst>
          </p:cNvPr>
          <p:cNvSpPr txBox="1"/>
          <p:nvPr/>
        </p:nvSpPr>
        <p:spPr>
          <a:xfrm>
            <a:off x="6252559" y="2131425"/>
            <a:ext cx="2626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Complex multi-step models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719101-C723-48E2-9535-33A8F0E055E5}"/>
              </a:ext>
            </a:extLst>
          </p:cNvPr>
          <p:cNvSpPr txBox="1"/>
          <p:nvPr/>
        </p:nvSpPr>
        <p:spPr>
          <a:xfrm rot="1932879">
            <a:off x="7618124" y="3290521"/>
            <a:ext cx="3498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model complexity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AD9865-9E35-4625-8455-F758CD513CEF}"/>
              </a:ext>
            </a:extLst>
          </p:cNvPr>
          <p:cNvCxnSpPr>
            <a:cxnSpLocks/>
          </p:cNvCxnSpPr>
          <p:nvPr/>
        </p:nvCxnSpPr>
        <p:spPr>
          <a:xfrm>
            <a:off x="7183677" y="3112718"/>
            <a:ext cx="0" cy="24938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92CA4C-A71E-401B-8138-CE2F1181680C}"/>
              </a:ext>
            </a:extLst>
          </p:cNvPr>
          <p:cNvSpPr txBox="1"/>
          <p:nvPr/>
        </p:nvSpPr>
        <p:spPr>
          <a:xfrm rot="5400000">
            <a:off x="4677472" y="4026242"/>
            <a:ext cx="40396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confidence – </a:t>
            </a:r>
          </a:p>
          <a:p>
            <a:pPr algn="ctr"/>
            <a:r>
              <a:rPr lang="en-US" sz="2400" dirty="0"/>
              <a:t>Classification accuracy</a:t>
            </a:r>
          </a:p>
        </p:txBody>
      </p:sp>
    </p:spTree>
    <p:extLst>
      <p:ext uri="{BB962C8B-B14F-4D97-AF65-F5344CB8AC3E}">
        <p14:creationId xmlns:p14="http://schemas.microsoft.com/office/powerpoint/2010/main" val="423785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22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Lin, et. al., 2018</a:t>
            </a:r>
            <a:r>
              <a:rPr lang="en-US" sz="2800" dirty="0"/>
              <a:t>, Focal Loss for Dense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4"/>
              </a:rPr>
              <a:t>Bochkovskiy</a:t>
            </a:r>
            <a:r>
              <a:rPr lang="en-US" sz="2800" dirty="0">
                <a:hlinkClick r:id="rId4"/>
              </a:rPr>
              <a:t>, et. al</a:t>
            </a:r>
            <a:r>
              <a:rPr lang="en-US" sz="2800" dirty="0"/>
              <a:t>., 2020, YOLOv4: Optimal Speed and Accuracy of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YOLOv5, YOLOv6, not published – so who knows??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US" sz="2800" dirty="0">
                <a:hlinkClick r:id="rId5"/>
              </a:rPr>
              <a:t>Chen, et. al., 2022</a:t>
            </a:r>
            <a:r>
              <a:rPr lang="en-US" sz="2800" dirty="0"/>
              <a:t> proposed a simplified transformer architecture for dense CV tasks. This work may point toward the future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32094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</a:t>
            </a:r>
            <a:r>
              <a:rPr lang="en-US" sz="2800" b="1" dirty="0"/>
              <a:t>prior, prototype, or anchor </a:t>
            </a:r>
            <a:r>
              <a:rPr lang="en-US" sz="2800" dirty="0"/>
              <a:t>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 proposed: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74822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20637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localize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identify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  <a:endParaRPr lang="en-GB" b="1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identifying multiple objects is key to scene understanding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Task related to semantic segmentation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dense CV task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and segmentation are dense CV tasks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is not dense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Objects can occur anywhere in an image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Localize objects to pixel-level 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does not require pixel-level accuracy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54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with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same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Apply non-maximal suppression to box estimates using proposals as prior 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prototypes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prior bounding box candidates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sets,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391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YOLOv2 (9000)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suppression of bounding boxes using probability map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 (regression), </a:t>
            </a:r>
            <a:r>
              <a:rPr lang="en-US" sz="2800" dirty="0" err="1"/>
              <a:t>objectness</a:t>
            </a:r>
            <a:r>
              <a:rPr lang="en-US" sz="2800" dirty="0"/>
              <a:t> (or probability no object),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box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789" y="2513294"/>
            <a:ext cx="1641368" cy="424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regression problem and identification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identify objects in an image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Identification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sz="2400" dirty="0">
                <a:hlinkClick r:id="rId3"/>
              </a:rPr>
              <a:t>https://cloud.google.com/vision/automl/object-detection/docs/</a:t>
            </a:r>
            <a:r>
              <a:rPr lang="en-US" sz="2400" dirty="0"/>
              <a:t>  </a:t>
            </a: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https://huggingface.co/models?pipeline_tag=object-detection</a:t>
            </a: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174448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</a:t>
            </a:r>
            <a:r>
              <a:rPr lang="en-US" sz="2800" b="1" dirty="0"/>
              <a:t>multi-task loss function </a:t>
            </a:r>
            <a:r>
              <a:rPr lang="en-US" sz="2800" dirty="0"/>
              <a:t>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algorithms; e.g. SSD and YOLO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Suitable for video rates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2679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identification confidence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 </a:t>
                </a:r>
                <a:endParaRPr lang="en-US" sz="28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tensor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267917"/>
              </a:xfrm>
              <a:prstGeom prst="rect">
                <a:avLst/>
              </a:prstGeom>
              <a:blipFill>
                <a:blip r:embed="rId3"/>
                <a:stretch>
                  <a:fillRect l="-1099" t="-1042" r="-1309" b="-1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identification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Functions for 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55934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Class imbalance with object detection </a:t>
            </a:r>
          </a:p>
          <a:p>
            <a:r>
              <a:rPr lang="en-US" dirty="0"/>
              <a:t>Class imbalance is a significant problem when training object detection models </a:t>
            </a:r>
          </a:p>
          <a:p>
            <a:pPr lvl="1"/>
            <a:r>
              <a:rPr lang="en-US" dirty="0"/>
              <a:t>Example: Foreground objects are generally only a small fraction of pixels </a:t>
            </a:r>
          </a:p>
          <a:p>
            <a:pPr lvl="1"/>
            <a:r>
              <a:rPr lang="en-US" dirty="0"/>
              <a:t>Example: Many types of small-area background categories – e.g. stripes on a road  </a:t>
            </a:r>
          </a:p>
          <a:p>
            <a:r>
              <a:rPr lang="en-US" dirty="0"/>
              <a:t>To overcome class imbalance problems, </a:t>
            </a:r>
            <a:r>
              <a:rPr lang="en-US" dirty="0">
                <a:hlinkClick r:id="rId2"/>
              </a:rPr>
              <a:t>Li, et. al</a:t>
            </a:r>
            <a:r>
              <a:rPr lang="en-US" dirty="0"/>
              <a:t>., use two approaches: </a:t>
            </a:r>
          </a:p>
          <a:p>
            <a:pPr lvl="1"/>
            <a:r>
              <a:rPr lang="en-US" b="1" dirty="0"/>
              <a:t>Focal loss </a:t>
            </a:r>
            <a:r>
              <a:rPr lang="en-US" dirty="0"/>
              <a:t>is applied in the position head </a:t>
            </a:r>
          </a:p>
          <a:p>
            <a:pPr lvl="1"/>
            <a:r>
              <a:rPr lang="en-US" dirty="0"/>
              <a:t>Training the end-to-end network uses </a:t>
            </a:r>
            <a:r>
              <a:rPr lang="en-US" b="1" dirty="0"/>
              <a:t>Dice loss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8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1" i="0" dirty="0">
                    <a:effectLst/>
                    <a:latin typeface="Inter"/>
                  </a:rPr>
                  <a:t>Dice-</a:t>
                </a:r>
                <a:r>
                  <a:rPr lang="en-US" b="1" i="0" dirty="0" err="1">
                    <a:effectLst/>
                    <a:latin typeface="Inter"/>
                  </a:rPr>
                  <a:t>Sørensen</a:t>
                </a:r>
                <a:r>
                  <a:rPr lang="en-US" b="1" i="0" dirty="0">
                    <a:effectLst/>
                    <a:latin typeface="Inter"/>
                  </a:rPr>
                  <a:t> coefficient</a:t>
                </a:r>
                <a:r>
                  <a:rPr lang="en-US" b="0" i="0" dirty="0">
                    <a:effectLst/>
                    <a:latin typeface="Inter"/>
                  </a:rPr>
                  <a:t>, or </a:t>
                </a:r>
                <a:r>
                  <a:rPr lang="en-US" b="1" dirty="0"/>
                  <a:t>Dice loss</a:t>
                </a:r>
                <a:r>
                  <a:rPr lang="en-US" dirty="0"/>
                  <a:t>, is considered more robust to class imbalance   </a:t>
                </a:r>
              </a:p>
              <a:p>
                <a:r>
                  <a:rPr lang="en-US" b="0" i="0" dirty="0">
                    <a:effectLst/>
                    <a:latin typeface="Inter"/>
                  </a:rPr>
                  <a:t>For two sets,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the Dice-</a:t>
                </a:r>
                <a:r>
                  <a:rPr lang="en-US" b="0" i="0" dirty="0" err="1">
                    <a:effectLst/>
                    <a:latin typeface="Inter"/>
                  </a:rPr>
                  <a:t>Sørensen</a:t>
                </a:r>
                <a:r>
                  <a:rPr lang="en-US" b="0" i="0" dirty="0">
                    <a:effectLst/>
                    <a:latin typeface="Inter"/>
                  </a:rPr>
                  <a:t> coefficient </a:t>
                </a:r>
                <a:r>
                  <a:rPr lang="en-US" dirty="0"/>
                  <a:t>is defined: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⋂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For the simple case of binary classification, we write Dice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Where: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label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Binary category prediction </a:t>
                </a:r>
              </a:p>
              <a:p>
                <a:r>
                  <a:rPr lang="en-US" dirty="0"/>
                  <a:t>Dice loss is equivalent to F1 loss</a:t>
                </a:r>
              </a:p>
              <a:p>
                <a:r>
                  <a:rPr lang="en-US" dirty="0"/>
                  <a:t>Full details on loss functions for training semantic segmentation models can be found in </a:t>
                </a:r>
                <a:r>
                  <a:rPr lang="en-US" dirty="0">
                    <a:hlinkClick r:id="rId2"/>
                  </a:rPr>
                  <a:t>Jadon, 2020</a:t>
                </a:r>
                <a:r>
                  <a:rPr lang="en-US" dirty="0"/>
                  <a:t>, or </a:t>
                </a:r>
                <a:r>
                  <a:rPr lang="en-US" dirty="0">
                    <a:hlinkClick r:id="rId3"/>
                  </a:rPr>
                  <a:t>Jeremy Jordan’s blog post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  <a:blipFill>
                <a:blip r:embed="rId4"/>
                <a:stretch>
                  <a:fillRect l="-1043" t="-2179" b="-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833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320" y="182087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487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0" dirty="0">
                <a:effectLst/>
                <a:latin typeface="Inter"/>
              </a:rPr>
              <a:t>Focal </a:t>
            </a:r>
            <a:r>
              <a:rPr lang="en-US" b="1" dirty="0"/>
              <a:t>loss </a:t>
            </a:r>
            <a:r>
              <a:rPr lang="en-US" dirty="0"/>
              <a:t>addresses class imbalance by reweighting cross-entropy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We can write binary cross-entropy in the well known form: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Focal loss reweights cross-entropy: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𝐹𝐿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- Where: </a:t>
                </a:r>
              </a:p>
              <a:p>
                <a:pPr marL="0" indent="569913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hyperparameter,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endParaRPr lang="en-US" sz="2400" dirty="0"/>
              </a:p>
              <a:p>
                <a:pPr marL="569913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𝐹𝐶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cross-entropy</a:t>
                </a:r>
              </a:p>
              <a:p>
                <a:r>
                  <a:rPr lang="en-US" dirty="0"/>
                  <a:t>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sup>
                    </m:sSup>
                  </m:oMath>
                </a14:m>
                <a:r>
                  <a:rPr lang="en-US" dirty="0"/>
                  <a:t> term down-weights easy to learn categories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  <a:blipFill>
                <a:blip r:embed="rId2"/>
                <a:stretch>
                  <a:fillRect l="-2027" t="-1975" r="-3041" b="-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B8976E0F-B461-CABA-855B-B5DAFEB2D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423" y="1836953"/>
            <a:ext cx="4727960" cy="43988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E729F6-46BF-1D81-9F0D-85F717AD2557}"/>
              </a:ext>
            </a:extLst>
          </p:cNvPr>
          <p:cNvSpPr txBox="1"/>
          <p:nvPr/>
        </p:nvSpPr>
        <p:spPr>
          <a:xfrm>
            <a:off x="6942423" y="6348475"/>
            <a:ext cx="60967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Find many more details in </a:t>
            </a:r>
            <a:r>
              <a:rPr lang="en-US" dirty="0">
                <a:hlinkClick r:id="rId4"/>
              </a:rPr>
              <a:t>Lin</a:t>
            </a:r>
            <a:r>
              <a:rPr lang="en-US" sz="1800" dirty="0">
                <a:hlinkClick r:id="rId4"/>
              </a:rPr>
              <a:t>, et. al, 2018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4105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– closely related algorithms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tool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More on this method in another lesson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Architectures of object detectors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convolutionally NN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846091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08881" y="4891767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372495" y="4270893"/>
            <a:ext cx="1193326" cy="57519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464547" y="4295130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2" y="4834046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1" y="4297672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6310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Backbones: CNNs Create Feature Maps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Many choices have been tried 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VGG-16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ResNet-52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EfficientNet</a:t>
            </a:r>
            <a:r>
              <a:rPr lang="en-US" sz="2800" dirty="0"/>
              <a:t>-BO/B7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Darknet-53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Others…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2649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7841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319" y="3839330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63455" y="3255684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42333" y="2265462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27915" y="1364106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49672" y="4051169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26106" y="2991494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26106" y="1985461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32754" y="3783863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78311" y="275968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37285" y="183810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96000" y="1724803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71330" y="3485720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96000" y="2507837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47961" y="1698973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13516" y="2628478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20491" y="3623528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909698" y="1896795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607229" y="2118205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14224" y="2786491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46844" y="3017324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909698" y="3998130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20363" y="4228963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52891" y="1993855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51707" y="2849413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47915" y="4011086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25283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11666" y="208408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91465" y="4553504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13382" y="4843044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77477" y="271127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354204" y="823179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CE7A3B8-1048-1B75-56D9-8B884ECB6B85}"/>
              </a:ext>
            </a:extLst>
          </p:cNvPr>
          <p:cNvSpPr/>
          <p:nvPr/>
        </p:nvSpPr>
        <p:spPr>
          <a:xfrm rot="5400000">
            <a:off x="2818573" y="4418245"/>
            <a:ext cx="396853" cy="2631324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BB31F-8E2B-F821-A1C9-4A7CC1A74D7C}"/>
              </a:ext>
            </a:extLst>
          </p:cNvPr>
          <p:cNvSpPr txBox="1"/>
          <p:nvPr/>
        </p:nvSpPr>
        <p:spPr>
          <a:xfrm>
            <a:off x="607367" y="5932334"/>
            <a:ext cx="4296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CE4A3FC2-B993-8FAD-B0F5-205403437014}"/>
              </a:ext>
            </a:extLst>
          </p:cNvPr>
          <p:cNvSpPr/>
          <p:nvPr/>
        </p:nvSpPr>
        <p:spPr>
          <a:xfrm rot="5400000">
            <a:off x="5988857" y="4408817"/>
            <a:ext cx="396853" cy="2709060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6B6EEA-7125-F605-A52C-0335D57EBA90}"/>
              </a:ext>
            </a:extLst>
          </p:cNvPr>
          <p:cNvSpPr txBox="1"/>
          <p:nvPr/>
        </p:nvSpPr>
        <p:spPr>
          <a:xfrm>
            <a:off x="4709299" y="5932334"/>
            <a:ext cx="3795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</a:t>
            </a:r>
          </a:p>
          <a:p>
            <a:r>
              <a:rPr lang="en-US" sz="2400" b="1" dirty="0"/>
              <a:t>Multiple scales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72E77077-9623-2F00-8244-A388CD18E85D}"/>
              </a:ext>
            </a:extLst>
          </p:cNvPr>
          <p:cNvSpPr/>
          <p:nvPr/>
        </p:nvSpPr>
        <p:spPr>
          <a:xfrm rot="5400000">
            <a:off x="8875296" y="3606588"/>
            <a:ext cx="396853" cy="246906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87D1F4-8D59-7F4D-0DB8-2298E47D0AF4}"/>
              </a:ext>
            </a:extLst>
          </p:cNvPr>
          <p:cNvSpPr txBox="1"/>
          <p:nvPr/>
        </p:nvSpPr>
        <p:spPr>
          <a:xfrm>
            <a:off x="7909974" y="5039547"/>
            <a:ext cx="3233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for </a:t>
            </a:r>
            <a:r>
              <a:rPr lang="en-US" sz="2400" b="1" dirty="0"/>
              <a:t>detection</a:t>
            </a:r>
            <a:r>
              <a:rPr lang="en-US" sz="2400" dirty="0"/>
              <a:t> and </a:t>
            </a:r>
            <a:r>
              <a:rPr lang="en-US" sz="2400" b="1" dirty="0"/>
              <a:t>identification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  <p:bldP spid="5" grpId="0" animBg="1"/>
      <p:bldP spid="6" grpId="0"/>
      <p:bldP spid="7" grpId="0" animBg="1"/>
      <p:bldP spid="8" grpId="0"/>
      <p:bldP spid="10" grpId="0" animBg="1"/>
      <p:bldP spid="1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34111" y="5090773"/>
            <a:ext cx="5495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</a:t>
            </a:r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2966258" y="5491325"/>
            <a:ext cx="80397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 </a:t>
            </a:r>
            <a:r>
              <a:rPr lang="en-US" sz="2400" dirty="0"/>
              <a:t>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DarkNet-53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786471"/>
            <a:ext cx="2579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75806" y="4786472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578429" y="4270893"/>
            <a:ext cx="987392" cy="51557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531472" y="4189835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3" y="4786472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2" y="4250098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22308F0-CE89-2FF4-6042-8184557D7CE0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5"/>
              </a:rPr>
              <a:t>Bochkovskiy</a:t>
            </a:r>
            <a:r>
              <a:rPr lang="en-US" sz="1800" dirty="0">
                <a:hlinkClick r:id="rId5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303917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6739353" y="6449039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6244A9-2412-6CDA-7F7D-51E6485B3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403" y="1575388"/>
            <a:ext cx="6586576" cy="46919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405B2E-A078-FE1F-1D32-5B00B6579A4B}"/>
              </a:ext>
            </a:extLst>
          </p:cNvPr>
          <p:cNvSpPr txBox="1"/>
          <p:nvPr/>
        </p:nvSpPr>
        <p:spPr>
          <a:xfrm>
            <a:off x="398433" y="1935473"/>
            <a:ext cx="49468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YOLOv4 introduced mosaic data augmentation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Mosaic created from patches of several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Gives greater diversity of backgrounds and objects in augmented images </a:t>
            </a:r>
          </a:p>
        </p:txBody>
      </p:sp>
    </p:spTree>
    <p:extLst>
      <p:ext uri="{BB962C8B-B14F-4D97-AF65-F5344CB8AC3E}">
        <p14:creationId xmlns:p14="http://schemas.microsoft.com/office/powerpoint/2010/main" val="20738268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E4F89C-0716-EDA1-9A40-7B1A67630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812" y="1623593"/>
            <a:ext cx="7093121" cy="41304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95065E-CA8A-195E-9B76-503A23C55528}"/>
              </a:ext>
            </a:extLst>
          </p:cNvPr>
          <p:cNvSpPr txBox="1"/>
          <p:nvPr/>
        </p:nvSpPr>
        <p:spPr>
          <a:xfrm>
            <a:off x="398434" y="1935473"/>
            <a:ext cx="47013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 = Sensitivity for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 = Mosaic augmentation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IT = Multiple anchors for single ground truth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GA = Genetic algorithm for network model selection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OA = Optimized anchors for 512 x 512 image  </a:t>
            </a:r>
          </a:p>
        </p:txBody>
      </p:sp>
    </p:spTree>
    <p:extLst>
      <p:ext uri="{BB962C8B-B14F-4D97-AF65-F5344CB8AC3E}">
        <p14:creationId xmlns:p14="http://schemas.microsoft.com/office/powerpoint/2010/main" val="13981190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70E4DD-9F8F-7922-C6D1-D4B79BE9A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038" y="1575388"/>
            <a:ext cx="5980161" cy="45726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3"/>
              </a:rPr>
              <a:t>Bochkovskiy</a:t>
            </a:r>
            <a:r>
              <a:rPr lang="en-US" sz="1800" dirty="0">
                <a:hlinkClick r:id="rId3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4811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Chen, et. al., 2022</a:t>
            </a:r>
            <a:r>
              <a:rPr lang="en-US" sz="3200" dirty="0"/>
              <a:t> proposed a simplified transformer architecture for dense CV tasks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3081800" y="1960635"/>
            <a:ext cx="51192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Pure </a:t>
            </a:r>
            <a:r>
              <a:rPr lang="en-US" sz="2800" dirty="0" err="1"/>
              <a:t>ViT</a:t>
            </a:r>
            <a:r>
              <a:rPr lang="en-US" sz="2800" dirty="0"/>
              <a:t> transformer architecture to create feature map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8387E3-AAB6-D32A-3384-CA3103A94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83" y="2951307"/>
            <a:ext cx="10408484" cy="275604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6884FE5-196C-3511-D69C-984FB438F027}"/>
              </a:ext>
            </a:extLst>
          </p:cNvPr>
          <p:cNvCxnSpPr/>
          <p:nvPr/>
        </p:nvCxnSpPr>
        <p:spPr>
          <a:xfrm>
            <a:off x="3541830" y="5707355"/>
            <a:ext cx="41853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A3B42D5-4C11-26C4-0CE4-9B92B44FA672}"/>
              </a:ext>
            </a:extLst>
          </p:cNvPr>
          <p:cNvSpPr txBox="1"/>
          <p:nvPr/>
        </p:nvSpPr>
        <p:spPr>
          <a:xfrm>
            <a:off x="1529089" y="5800603"/>
            <a:ext cx="82108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Constant window size (</a:t>
            </a:r>
            <a:r>
              <a:rPr lang="en-US" sz="2800" dirty="0" err="1"/>
              <a:t>UViT</a:t>
            </a:r>
            <a:r>
              <a:rPr lang="en-US" sz="2800" dirty="0"/>
              <a:t>) or increasing window size with depth (+) to achieve high density efficiently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418B18-9E8E-67EA-FD71-FBC9C34B3F26}"/>
              </a:ext>
            </a:extLst>
          </p:cNvPr>
          <p:cNvSpPr txBox="1"/>
          <p:nvPr/>
        </p:nvSpPr>
        <p:spPr>
          <a:xfrm>
            <a:off x="9972675" y="1874089"/>
            <a:ext cx="20859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Task specific heads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EAF4099-EE98-9740-2F0D-4D9C8CEFC465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10584426" y="2828196"/>
            <a:ext cx="431237" cy="2750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71FCA37-9265-99DB-DDCD-543237BB5D5E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641412" y="2914742"/>
            <a:ext cx="50727" cy="6571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72737B7-9557-AAE0-4FAB-EBEA53FEF3A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10829925" y="2828196"/>
            <a:ext cx="185738" cy="14523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showed simple architecture is superior to more complex hand-engineered architectures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949CDE-7697-652A-EB6F-5799664EE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274" y="1990487"/>
            <a:ext cx="6527742" cy="47181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4A6E7C-8C3C-34B8-2232-630189C436FC}"/>
              </a:ext>
            </a:extLst>
          </p:cNvPr>
          <p:cNvSpPr txBox="1"/>
          <p:nvPr/>
        </p:nvSpPr>
        <p:spPr>
          <a:xfrm>
            <a:off x="401778" y="3492565"/>
            <a:ext cx="4701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SD = Spatial down-sampling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MF = Multi-scale features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2x = Doubled channels</a:t>
            </a:r>
          </a:p>
        </p:txBody>
      </p:sp>
    </p:spTree>
    <p:extLst>
      <p:ext uri="{BB962C8B-B14F-4D97-AF65-F5344CB8AC3E}">
        <p14:creationId xmlns:p14="http://schemas.microsoft.com/office/powerpoint/2010/main" val="277024651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showed simple architecture is superior to more complex hand-engineered architectures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949CDE-7697-652A-EB6F-5799664EE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274" y="1990487"/>
            <a:ext cx="6527742" cy="47181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4A6E7C-8C3C-34B8-2232-630189C436FC}"/>
              </a:ext>
            </a:extLst>
          </p:cNvPr>
          <p:cNvSpPr txBox="1"/>
          <p:nvPr/>
        </p:nvSpPr>
        <p:spPr>
          <a:xfrm>
            <a:off x="401778" y="3492565"/>
            <a:ext cx="4701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SD = Spatial down-sampling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MF = Multi-scale features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2x = Doubled channels</a:t>
            </a:r>
          </a:p>
        </p:txBody>
      </p:sp>
    </p:spTree>
    <p:extLst>
      <p:ext uri="{BB962C8B-B14F-4D97-AF65-F5344CB8AC3E}">
        <p14:creationId xmlns:p14="http://schemas.microsoft.com/office/powerpoint/2010/main" val="34116614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propose transformer architecture which may be a path for future dense CV tasks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05C16F-E993-2415-749F-A0B115AF0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834" y="1830407"/>
            <a:ext cx="7152431" cy="4010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E2CB6B-2454-2FAF-58CD-E6D9F613F45E}"/>
              </a:ext>
            </a:extLst>
          </p:cNvPr>
          <p:cNvSpPr txBox="1"/>
          <p:nvPr/>
        </p:nvSpPr>
        <p:spPr>
          <a:xfrm>
            <a:off x="1548765" y="5906824"/>
            <a:ext cx="8023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How well does the pure transformer model work? </a:t>
            </a:r>
          </a:p>
        </p:txBody>
      </p:sp>
    </p:spTree>
    <p:extLst>
      <p:ext uri="{BB962C8B-B14F-4D97-AF65-F5344CB8AC3E}">
        <p14:creationId xmlns:p14="http://schemas.microsoft.com/office/powerpoint/2010/main" val="1934496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Single-shot algorithms for video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Transformer architectures  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Lesson Overview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boxes, maintain stability 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Multiple prior (anchor) bounding boxes</a:t>
            </a: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algorithms, </a:t>
            </a:r>
            <a:r>
              <a:rPr lang="en-GB" dirty="0" err="1">
                <a:ea typeface="Segoe UI" panose="020B0502040204020203" pitchFamily="34" charset="0"/>
                <a:cs typeface="Segoe UI" panose="020B0502040204020203" pitchFamily="34" charset="0"/>
              </a:rPr>
              <a:t>mAP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problem, multi-task loss </a:t>
            </a:r>
            <a:r>
              <a:rPr lang="en-GB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functuion</a:t>
            </a: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Single-shot algorithms for video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Transformer architecture    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Summary  </a:t>
            </a:r>
          </a:p>
        </p:txBody>
      </p:sp>
    </p:spTree>
    <p:extLst>
      <p:ext uri="{BB962C8B-B14F-4D97-AF65-F5344CB8AC3E}">
        <p14:creationId xmlns:p14="http://schemas.microsoft.com/office/powerpoint/2010/main" val="27423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embedding – e.g. PCA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Locate similar patches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e.g. the eigen-faces algorithm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backbone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Bounding box maximal suppression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suppressed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Identification</a:t>
            </a:r>
            <a:r>
              <a:rPr lang="en-US" sz="2800" dirty="0"/>
              <a:t>: Classify the object in each bounding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8833</TotalTime>
  <Words>3310</Words>
  <Application>Microsoft Office PowerPoint</Application>
  <PresentationFormat>Widescreen</PresentationFormat>
  <Paragraphs>478</Paragraphs>
  <Slides>60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9" baseType="lpstr">
      <vt:lpstr>Arial</vt:lpstr>
      <vt:lpstr>Calibri</vt:lpstr>
      <vt:lpstr>Calibri Light</vt:lpstr>
      <vt:lpstr>Cambria Math</vt:lpstr>
      <vt:lpstr>Courier New</vt:lpstr>
      <vt:lpstr>Inter</vt:lpstr>
      <vt:lpstr>Segoe</vt:lpstr>
      <vt:lpstr>Segoe UI</vt:lpstr>
      <vt:lpstr>Office Theme</vt:lpstr>
      <vt:lpstr>CSCI E-25 Computer Vision</vt:lpstr>
      <vt:lpstr>Overview of Object Detection</vt:lpstr>
      <vt:lpstr>Overview of Object Detection</vt:lpstr>
      <vt:lpstr>Overview of Object Detection</vt:lpstr>
      <vt:lpstr>Overview of Object Detection</vt:lpstr>
      <vt:lpstr>Lesson Overview</vt:lpstr>
      <vt:lpstr>Overview of Object Detection</vt:lpstr>
      <vt:lpstr>PowerPoint Presentation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Loss Functions for Object Detection</vt:lpstr>
      <vt:lpstr>Loss Function for Object Detection  </vt:lpstr>
      <vt:lpstr>Loss Function for Object Detection  </vt:lpstr>
      <vt:lpstr>PowerPoint Presentation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Stephen Elston</cp:lastModifiedBy>
  <cp:revision>373</cp:revision>
  <cp:lastPrinted>2019-12-06T01:30:02Z</cp:lastPrinted>
  <dcterms:created xsi:type="dcterms:W3CDTF">2019-11-27T16:52:28Z</dcterms:created>
  <dcterms:modified xsi:type="dcterms:W3CDTF">2023-03-23T23:42:09Z</dcterms:modified>
</cp:coreProperties>
</file>

<file path=docProps/thumbnail.jpeg>
</file>